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8" r:id="rId3"/>
    <p:sldId id="286" r:id="rId4"/>
    <p:sldId id="260" r:id="rId5"/>
    <p:sldId id="287" r:id="rId6"/>
    <p:sldId id="276" r:id="rId7"/>
    <p:sldId id="299" r:id="rId8"/>
    <p:sldId id="290" r:id="rId9"/>
    <p:sldId id="265" r:id="rId10"/>
    <p:sldId id="301" r:id="rId11"/>
    <p:sldId id="264" r:id="rId12"/>
    <p:sldId id="300" r:id="rId13"/>
    <p:sldId id="278" r:id="rId14"/>
    <p:sldId id="303" r:id="rId15"/>
    <p:sldId id="269" r:id="rId16"/>
    <p:sldId id="268" r:id="rId17"/>
    <p:sldId id="271" r:id="rId18"/>
    <p:sldId id="270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9F1FF"/>
    <a:srgbClr val="314971"/>
    <a:srgbClr val="4466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88385" autoAdjust="0"/>
  </p:normalViewPr>
  <p:slideViewPr>
    <p:cSldViewPr>
      <p:cViewPr varScale="1">
        <p:scale>
          <a:sx n="90" d="100"/>
          <a:sy n="9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932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585722-425F-464E-9CD9-7A1AF49C16EF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9AEAE-823A-4F68-8333-2887B979C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Цефеиды</a:t>
            </a:r>
            <a:r>
              <a:rPr lang="ru-RU" smtClean="0"/>
              <a:t> - класс пульсирующих переменных звёзд с довольно точной зависимостью период—светимость, названный в честь звезды δ Цефея. Одной из наиболее известных цефеид является Полярная звезда.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3A19B0-D98B-410B-AD7D-E99B964C0B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956EA-CF80-4FB8-AD3A-C130994E90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984B8-A5AA-40CE-84F2-D406F746E5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163B860-F05A-4736-BFDF-9A219F83E8B6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4C44D3-FB49-4508-AF0E-C392BF68F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BF3B-E490-4EA9-8142-CD1597B8CE89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9F18-7C8F-46FC-80DE-2AC79378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F699-4FEC-41D7-9E68-35536210E567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C7F1-D157-43D7-AD45-3AC85E93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21A4-1109-4308-A0CE-7AE7ABEE2854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6EBD-CBBD-4706-9FDC-97C48F2B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A5D-2750-4697-A35F-ACFD847CBA22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6396-B28F-4174-A1F4-A22B34D0D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E6E2-6EEB-42B8-BF78-0156EC748F5E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50B8-630C-4FCF-AF61-97AF97ABF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9C82-434A-4259-85DC-F5A3B002016C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70B56FC-515B-4BFD-A89A-0396319B1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42E2-2DE5-4829-A905-7DDC20659270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2AD7-B6F5-4777-80FA-16287946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48DA-03D0-4288-9120-60CF01E9DA6B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F34F-21C7-44F2-B6F7-05D59E22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25A7BE4-528F-4CFC-B9DF-202EBB121A7D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0612F2E-8BB6-4081-BFF6-5BBF98B02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129D19A-503F-4190-B983-67814C5F00DE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92AE940-6EC8-4AC8-95FD-C90286F7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A9A923E-461D-4980-A7DA-94506BB7BF0F}" type="datetimeFigureOut">
              <a:rPr lang="ru-RU"/>
              <a:pPr>
                <a:defRPr/>
              </a:pPr>
              <a:t>23.03.2011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7B81A0C-2004-4FD9-80EE-751F88FA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39" r:id="rId6"/>
    <p:sldLayoutId id="2147483838" r:id="rId7"/>
    <p:sldLayoutId id="2147483845" r:id="rId8"/>
    <p:sldLayoutId id="2147483846" r:id="rId9"/>
    <p:sldLayoutId id="2147483837" r:id="rId10"/>
    <p:sldLayoutId id="2147483836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ru.wikipedia.org/wiki/&#1055;&#1088;&#1086;&#1082;&#1089;&#1080;&#1084;&#1072;_&#1062;&#1077;&#1085;&#1090;&#1072;&#1074;&#1088;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ru.wikipedia.org/wiki/&#1040;&#1083;&#1100;&#1092;&#1072;_&#1062;&#1077;&#1085;&#1090;&#1072;&#1074;&#1088;&#1072;" TargetMode="Externa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png"/><Relationship Id="rId7" Type="http://schemas.openxmlformats.org/officeDocument/2006/relationships/hyperlink" Target="http://ru.wikipedia.org/wiki/&#1047;&#1074;&#1077;&#1079;&#1076;&#1072;_&#1041;&#1077;&#1088;&#1085;&#1072;&#1088;&#1076;&#1072;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ru.wikipedia.org/wiki/&#1042;&#1086;&#1083;&#1100;&#1092;_359" TargetMode="Externa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http://ru.wikipedia.org/wiki/&#1055;&#1072;&#1088;&#1072;&#1083;&#1083;&#1072;&#1082;&#1089;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7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40;&#1083;&#1100;&#1092;&#1072;_&#1062;&#1077;&#1085;&#1090;&#1072;&#1074;&#1088;&#1072;" TargetMode="External"/><Relationship Id="rId5" Type="http://schemas.openxmlformats.org/officeDocument/2006/relationships/hyperlink" Target="http://www.youtube.com/watch?v=D8YRGAMvcVo" TargetMode="Externa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31775"/>
            <a:ext cx="8502650" cy="738188"/>
          </a:xfrm>
          <a:prstGeom prst="rect">
            <a:avLst/>
          </a:prstGeom>
          <a:noFill/>
        </p:spPr>
      </p:pic>
      <p:pic>
        <p:nvPicPr>
          <p:cNvPr id="7" name="Содержимое 6" descr="Галактик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071563"/>
            <a:ext cx="8358188" cy="5000625"/>
          </a:xfr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57188" y="6143625"/>
            <a:ext cx="8215312" cy="5715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Презентация составлена: Ганихиной Натальей  </a:t>
            </a:r>
            <a:r>
              <a:rPr lang="en-US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    1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4</a:t>
            </a:r>
            <a:r>
              <a:rPr lang="en-US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оп </a:t>
            </a:r>
            <a:endParaRPr lang="ru-RU" sz="20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17" name="Овал 16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9" name="Группа 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4963" y="6102350"/>
            <a:ext cx="665162" cy="658813"/>
          </a:xfrm>
          <a:prstGeom prst="rect">
            <a:avLst/>
          </a:prstGeom>
          <a:noFill/>
        </p:spPr>
      </p:pic>
    </p:spTree>
  </p:cSld>
  <p:clrMapOvr>
    <a:masterClrMapping/>
  </p:clrMapOvr>
  <p:transition advTm="43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66675"/>
            <a:ext cx="7797800" cy="73183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9" name="Полилиния 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3" name="Овал 1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Хорда 10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Хорда 11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207963"/>
            <a:ext cx="725488" cy="371475"/>
          </a:xfrm>
          <a:noFill/>
        </p:spPr>
      </p:pic>
      <p:sp>
        <p:nvSpPr>
          <p:cNvPr id="16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18" name="Овал 17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28" name="Овал 27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Tm="501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214313" y="2214563"/>
          <a:ext cx="8715375" cy="36877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4031"/>
                <a:gridCol w="432140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 звезды </a:t>
                      </a:r>
                      <a:r>
                        <a:rPr lang="ru-RU" sz="1600" dirty="0" err="1" smtClean="0"/>
                        <a:t>Проксима</a:t>
                      </a:r>
                      <a:r>
                        <a:rPr lang="ru-RU" sz="1600" dirty="0" smtClean="0"/>
                        <a:t> Центавра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Расстояние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4,243±0,002 св. лет (1,3009±0,0005 </a:t>
                      </a:r>
                      <a:r>
                        <a:rPr lang="ru-RU" sz="1600" dirty="0" err="1" smtClean="0"/>
                        <a:t>пк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Видимая звёздная величина (</a:t>
                      </a:r>
                      <a:r>
                        <a:rPr lang="en-US" sz="1600" dirty="0" smtClean="0"/>
                        <a:t>V)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11,05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Параллакс (</a:t>
                      </a:r>
                      <a:r>
                        <a:rPr lang="el-GR" sz="1600" dirty="0" smtClean="0"/>
                        <a:t>π)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768,7±0,3 </a:t>
                      </a:r>
                      <a:r>
                        <a:rPr lang="en-US" sz="1600" dirty="0" err="1" smtClean="0"/>
                        <a:t>mas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Абсолютная звёздная величина (</a:t>
                      </a:r>
                      <a:r>
                        <a:rPr lang="en-US" sz="1600" dirty="0" smtClean="0"/>
                        <a:t>V)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15,49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Спектральный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M5.5 </a:t>
                      </a:r>
                      <a:r>
                        <a:rPr lang="en-US" sz="1600" dirty="0" err="1" smtClean="0"/>
                        <a:t>Ve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Переменность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Вспыхивающая звезда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0,123 ± 0,006 M</a:t>
                      </a:r>
                      <a:r>
                        <a:rPr lang="en-US" sz="1600" baseline="-25000" dirty="0" smtClean="0"/>
                        <a:t>☉</a:t>
                      </a:r>
                      <a:endParaRPr lang="ru-RU" sz="1600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Радиус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0,145 ± 0,011 R</a:t>
                      </a:r>
                      <a:r>
                        <a:rPr lang="en-US" sz="1600" baseline="-25000" dirty="0" smtClean="0"/>
                        <a:t>☉</a:t>
                      </a:r>
                      <a:endParaRPr lang="ru-RU" sz="1600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4,85×109 лет</a:t>
                      </a:r>
                      <a:endParaRPr lang="ru-RU" sz="1600" baseline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3042 ± 117 K</a:t>
                      </a:r>
                      <a:endParaRPr lang="ru-RU" sz="1600" baseline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65163" y="165100"/>
            <a:ext cx="8382000" cy="663575"/>
            <a:chOff x="419" y="104"/>
            <a:chExt cx="5280" cy="418"/>
          </a:xfrm>
        </p:grpSpPr>
        <p:pic>
          <p:nvPicPr>
            <p:cNvPr id="27686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" y="104"/>
              <a:ext cx="5280" cy="418"/>
            </a:xfrm>
            <a:prstGeom prst="rect">
              <a:avLst/>
            </a:prstGeom>
            <a:noFill/>
          </p:spPr>
        </p:pic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495" y="180"/>
              <a:ext cx="51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Проксима Центавра </a:t>
              </a:r>
            </a:p>
          </p:txBody>
        </p:sp>
      </p:grpSp>
      <p:grpSp>
        <p:nvGrpSpPr>
          <p:cNvPr id="36" name="Содержимое 35"/>
          <p:cNvGrpSpPr>
            <a:grpSpLocks noGrp="1"/>
          </p:cNvGrpSpPr>
          <p:nvPr/>
        </p:nvGrpSpPr>
        <p:grpSpPr bwMode="auto">
          <a:xfrm>
            <a:off x="49213" y="792163"/>
            <a:ext cx="9039225" cy="1397000"/>
            <a:chOff x="31" y="499"/>
            <a:chExt cx="5694" cy="880"/>
          </a:xfrm>
        </p:grpSpPr>
        <p:pic>
          <p:nvPicPr>
            <p:cNvPr id="27689" name="Содержимое 3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" y="499"/>
              <a:ext cx="5694" cy="880"/>
            </a:xfrm>
            <a:prstGeom prst="rect">
              <a:avLst/>
            </a:prstGeom>
            <a:noFill/>
          </p:spPr>
        </p:pic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135" y="585"/>
              <a:ext cx="5490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36353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000">
                  <a:latin typeface="Calibri" pitchFamily="34" charset="0"/>
                </a:rPr>
                <a:t>Про́ксима Цента́вра — красный карлик, относящийся к звёздной системе Альфа Центавра, ближайшая к Земле звезда после Солнца. Слово «проксима» на латыни означает Ближайшая.</a:t>
              </a:r>
            </a:p>
            <a:p>
              <a:pPr indent="36353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1600">
                <a:latin typeface="Calibri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1" name="Полилиния 30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8" name="Овал 3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4" name="Хорда 33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Хорда 36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0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sp>
        <p:nvSpPr>
          <p:cNvPr id="42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3" name="Овал 52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8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9" name="Овал 58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57250" y="6215063"/>
            <a:ext cx="578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6"/>
              </a:rPr>
              <a:t>http://ru.wikipedia.org/wiki/</a:t>
            </a:r>
            <a:r>
              <a:rPr lang="ru-RU">
                <a:latin typeface="Century Gothic" pitchFamily="34" charset="0"/>
                <a:hlinkClick r:id="rId6"/>
              </a:rPr>
              <a:t>Проксима</a:t>
            </a:r>
            <a:r>
              <a:rPr lang="en-US">
                <a:latin typeface="Century Gothic" pitchFamily="34" charset="0"/>
                <a:hlinkClick r:id="rId6"/>
              </a:rPr>
              <a:t>_</a:t>
            </a:r>
            <a:r>
              <a:rPr lang="ru-RU">
                <a:latin typeface="Century Gothic" pitchFamily="34" charset="0"/>
                <a:hlinkClick r:id="rId6"/>
              </a:rPr>
              <a:t>Центавр</a:t>
            </a:r>
            <a:r>
              <a:rPr lang="en-US">
                <a:latin typeface="Century Gothic" pitchFamily="34" charset="0"/>
                <a:hlinkClick r:id="rId6"/>
              </a:rPr>
              <a:t>a</a:t>
            </a:r>
            <a:r>
              <a:rPr lang="en-US">
                <a:latin typeface="Century Gothic" pitchFamily="34" charset="0"/>
              </a:rPr>
              <a:t> 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  <p:pic>
        <p:nvPicPr>
          <p:cNvPr id="27699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2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 descr="C:\Documents and Settings\Admin\Мои документы\Ганихина Наталья\3 Курс учебы в ПУ-32\Самостоятельная работа по астраномии\Ближайшие звезды\Альфа_Центавр\Фото Центавра\Центарва_files\images_1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286125"/>
            <a:ext cx="4857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928688"/>
          <a:ext cx="8715375" cy="22558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4031"/>
                <a:gridCol w="4321405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Характеристика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(продолжение)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Светимость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5-12×10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−5 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L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☉</a:t>
                      </a:r>
                      <a:endParaRPr lang="ru-RU" sz="1600" baseline="-25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alibri" pitchFamily="34" charset="0"/>
                        </a:rPr>
                        <a:t>Металличность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151-160% </a:t>
                      </a:r>
                      <a:r>
                        <a:rPr lang="ru-RU" sz="1600" baseline="0" dirty="0" err="1" smtClean="0">
                          <a:latin typeface="Calibri" pitchFamily="34" charset="0"/>
                        </a:rPr>
                        <a:t>Солн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.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Вращение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83,5 дней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Другие обозначения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 pitchFamily="34" charset="0"/>
                        </a:rPr>
                        <a:t>Proxima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itchFamily="34" charset="0"/>
                        </a:rPr>
                        <a:t>Proxima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itchFamily="34" charset="0"/>
                        </a:rPr>
                        <a:t>Cen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HIP 70890, LHS 49, GCTP 3278.00, GJ 551, LFT 1110, LTT 5721, V* 645 Centauri </a:t>
                      </a:r>
                      <a:r>
                        <a:rPr lang="el-GR" sz="1600" dirty="0" smtClean="0">
                          <a:latin typeface="Calibri" pitchFamily="34" charset="0"/>
                        </a:rPr>
                        <a:t>α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Centauri C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357563"/>
            <a:ext cx="292893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8" name="Овал 7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18" name="Овал 17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24" name="Овал 23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4475" y="103188"/>
            <a:ext cx="8461375" cy="731837"/>
          </a:xfrm>
        </p:spPr>
      </p:pic>
    </p:spTree>
  </p:cSld>
  <p:clrMapOvr>
    <a:masterClrMapping/>
  </p:clrMapOvr>
  <p:transition advTm="5984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2494" cy="446862"/>
          </a:xfrm>
          <a:effectLst>
            <a:glow rad="101600">
              <a:schemeClr val="bg1">
                <a:lumMod val="50000"/>
                <a:lumOff val="50000"/>
                <a:alpha val="6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el-GR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</a:rPr>
              <a:t>α </a:t>
            </a:r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</a:rPr>
              <a:t>Центавра</a:t>
            </a:r>
            <a:r>
              <a:rPr lang="en-US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</a:rPr>
              <a:t>А (Ригель Кентавр А)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9" name="Полилиния 2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3" name="Овал 3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1" name="Хорда 30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Хорда 31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9213" y="792163"/>
            <a:ext cx="9039225" cy="1042987"/>
            <a:chOff x="31" y="499"/>
            <a:chExt cx="5694" cy="657"/>
          </a:xfrm>
        </p:grpSpPr>
        <p:pic>
          <p:nvPicPr>
            <p:cNvPr id="29702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" y="499"/>
              <a:ext cx="5694" cy="657"/>
            </a:xfrm>
            <a:prstGeom prst="rect">
              <a:avLst/>
            </a:prstGeom>
            <a:noFill/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135" y="585"/>
              <a:ext cx="549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l-GR" sz="2000">
                  <a:latin typeface="Calibri" pitchFamily="34" charset="0"/>
                </a:rPr>
                <a:t>α </a:t>
              </a:r>
              <a:r>
                <a:rPr lang="ru-RU" sz="2000">
                  <a:latin typeface="Calibri" pitchFamily="34" charset="0"/>
                </a:rPr>
                <a:t>Центавра</a:t>
              </a:r>
              <a:r>
                <a:rPr lang="en-US" sz="2000">
                  <a:latin typeface="Calibri" pitchFamily="34" charset="0"/>
                </a:rPr>
                <a:t> </a:t>
              </a:r>
              <a:r>
                <a:rPr lang="ru-RU" sz="2000">
                  <a:latin typeface="Calibri" pitchFamily="34" charset="0"/>
                </a:rPr>
                <a:t>А </a:t>
              </a:r>
              <a:r>
                <a:rPr lang="en-US" sz="2000">
                  <a:latin typeface="Calibri" pitchFamily="34" charset="0"/>
                </a:rPr>
                <a:t> (</a:t>
              </a:r>
              <a:r>
                <a:rPr lang="ru-RU" sz="2000">
                  <a:latin typeface="Calibri" pitchFamily="34" charset="0"/>
                </a:rPr>
                <a:t>Ригель Кентавр)</a:t>
              </a:r>
              <a:r>
                <a:rPr lang="en-US" sz="2000">
                  <a:latin typeface="Calibri" pitchFamily="34" charset="0"/>
                </a:rPr>
                <a:t> </a:t>
              </a:r>
              <a:r>
                <a:rPr lang="ru-RU" sz="2000">
                  <a:latin typeface="Calibri" pitchFamily="34" charset="0"/>
                </a:rPr>
                <a:t>входит в звездную систему Альфа Центарва.  Создает тесную двойную систему с α Центавра B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1600">
                <a:latin typeface="Century Gothic" pitchFamily="34" charset="0"/>
              </a:endParaRPr>
            </a:p>
          </p:txBody>
        </p:sp>
      </p:grpSp>
      <p:sp>
        <p:nvSpPr>
          <p:cNvPr id="38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0" name="Овал 39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6" name="Группа 39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022975"/>
            <a:ext cx="798513" cy="957263"/>
          </a:xfrm>
          <a:prstGeom prst="rect">
            <a:avLst/>
          </a:prstGeom>
          <a:noFill/>
        </p:spPr>
      </p:pic>
      <p:grpSp>
        <p:nvGrpSpPr>
          <p:cNvPr id="53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4" name="Овал 53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85813" y="6215063"/>
            <a:ext cx="550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5"/>
              </a:rPr>
              <a:t>http://ru.wikipedia.org/wiki/</a:t>
            </a:r>
            <a:r>
              <a:rPr lang="ru-RU">
                <a:latin typeface="Century Gothic" pitchFamily="34" charset="0"/>
                <a:hlinkClick r:id="rId5"/>
              </a:rPr>
              <a:t>Альфа_Центавра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14313" y="1785938"/>
          <a:ext cx="8715375" cy="40227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4031"/>
                <a:gridCol w="432140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Характеристики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звезды </a:t>
                      </a:r>
                      <a:r>
                        <a:rPr kumimoji="0" lang="el-GR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α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Центавра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 (Ригель Кентавр А)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Расстояние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4,36 св. лет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Видимая звёздная величина (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V)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-0,01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Параллакс (</a:t>
                      </a:r>
                      <a:r>
                        <a:rPr lang="el-GR" sz="1600" dirty="0" smtClean="0">
                          <a:latin typeface="Calibri" pitchFamily="34" charset="0"/>
                        </a:rPr>
                        <a:t>π)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747,23±1,17 </a:t>
                      </a:r>
                      <a:r>
                        <a:rPr lang="en-US" sz="1600" dirty="0" err="1" smtClean="0">
                          <a:latin typeface="Calibri" pitchFamily="34" charset="0"/>
                        </a:rPr>
                        <a:t>mas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Абсолютная звёздная величина (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V)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4,38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Спектральный класс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G2V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1,10 </a:t>
                      </a:r>
                      <a:r>
                        <a:rPr lang="ru-RU" sz="1600" dirty="0" smtClean="0"/>
                        <a:t>M</a:t>
                      </a:r>
                      <a:r>
                        <a:rPr lang="ru-RU" sz="1600" baseline="-25000" dirty="0" smtClean="0"/>
                        <a:t>☉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Радиус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1,227 </a:t>
                      </a:r>
                      <a:r>
                        <a:rPr lang="ru-RU" sz="1600" dirty="0" smtClean="0"/>
                        <a:t>R</a:t>
                      </a:r>
                      <a:r>
                        <a:rPr lang="ru-RU" sz="1600" baseline="-25000" dirty="0" smtClean="0"/>
                        <a:t>☉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(6±1)×10</a:t>
                      </a:r>
                      <a:r>
                        <a:rPr lang="ru-RU" sz="1600" baseline="30000" dirty="0" smtClean="0">
                          <a:latin typeface="Calibri" pitchFamily="34" charset="0"/>
                        </a:rPr>
                        <a:t>9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лет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5,750  К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Светимость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1,519 </a:t>
                      </a:r>
                      <a:r>
                        <a:rPr lang="ru-RU" sz="1600" dirty="0" smtClean="0"/>
                        <a:t>L</a:t>
                      </a:r>
                      <a:r>
                        <a:rPr lang="ru-RU" sz="1600" baseline="-25000" dirty="0" smtClean="0"/>
                        <a:t>☉</a:t>
                      </a:r>
                      <a:endParaRPr lang="ru-RU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alibri" pitchFamily="34" charset="0"/>
                        </a:rPr>
                        <a:t>Металличность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libri" pitchFamily="34" charset="0"/>
                        </a:rPr>
                        <a:t>130-230 %</a:t>
                      </a:r>
                      <a:r>
                        <a:rPr lang="ru-RU" sz="1600" baseline="-25000" dirty="0" smtClean="0">
                          <a:latin typeface="Calibri" pitchFamily="34" charset="0"/>
                        </a:rPr>
                        <a:t>☉</a:t>
                      </a:r>
                      <a:endParaRPr lang="ru-RU" sz="1600" baseline="-25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50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785938"/>
          <a:ext cx="8643937" cy="40227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21999"/>
                <a:gridCol w="4321999"/>
              </a:tblGrid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4,36 св. лет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Видимая звёздная величина (V)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+1,34</a:t>
                      </a:r>
                      <a:endParaRPr lang="ru-RU" dirty="0"/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Параллакс (</a:t>
                      </a:r>
                      <a:r>
                        <a:rPr lang="ru-RU" dirty="0" err="1" smtClean="0"/>
                        <a:t>π</a:t>
                      </a:r>
                      <a:r>
                        <a:rPr lang="ru-RU" dirty="0" smtClean="0"/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747,23±1,17 </a:t>
                      </a:r>
                      <a:r>
                        <a:rPr lang="ru-RU" dirty="0" err="1" smtClean="0"/>
                        <a:t>mas</a:t>
                      </a:r>
                      <a:endParaRPr lang="ru-RU" dirty="0" smtClean="0"/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Абсолютная звёздная величина (V)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5,71</a:t>
                      </a:r>
                      <a:endParaRPr lang="ru-RU" dirty="0"/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Спектральный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K1V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Масса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0,90 M</a:t>
                      </a:r>
                      <a:r>
                        <a:rPr lang="ru-RU" baseline="-25000" dirty="0" smtClean="0"/>
                        <a:t>☉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Радиус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0,865 R</a:t>
                      </a:r>
                      <a:r>
                        <a:rPr lang="ru-RU" baseline="-25000" dirty="0" smtClean="0"/>
                        <a:t>☉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(6±1)×10</a:t>
                      </a:r>
                      <a:r>
                        <a:rPr lang="ru-RU" baseline="30000" dirty="0" smtClean="0"/>
                        <a:t>9</a:t>
                      </a:r>
                      <a:r>
                        <a:rPr lang="ru-RU" dirty="0" smtClean="0"/>
                        <a:t> лет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5,250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K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Светимость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0,500 L</a:t>
                      </a:r>
                      <a:r>
                        <a:rPr lang="ru-RU" baseline="-25000" dirty="0" smtClean="0"/>
                        <a:t>☉</a:t>
                      </a:r>
                    </a:p>
                  </a:txBody>
                  <a:tcPr/>
                </a:tc>
              </a:tr>
              <a:tr h="27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Металличность</a:t>
                      </a:r>
                      <a:r>
                        <a:rPr lang="ru-RU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130-230 %☉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85728"/>
            <a:ext cx="8072494" cy="446862"/>
          </a:xfrm>
          <a:prstGeom prst="rect">
            <a:avLst/>
          </a:prstGeom>
          <a:effectLst>
            <a:glow rad="101600">
              <a:schemeClr val="bg1">
                <a:lumMod val="50000"/>
                <a:lumOff val="50000"/>
                <a:alpha val="6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α </a:t>
            </a:r>
            <a:r>
              <a:rPr lang="ru-RU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Центавра</a:t>
            </a:r>
            <a:r>
              <a:rPr lang="en-US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 (</a:t>
            </a:r>
            <a:r>
              <a:rPr lang="ru-RU" sz="2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Бунгула</a:t>
            </a:r>
            <a:r>
              <a:rPr lang="ru-RU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/ </a:t>
            </a:r>
            <a:r>
              <a:rPr lang="ru-RU" sz="2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Толиман</a:t>
            </a:r>
            <a:r>
              <a:rPr lang="ru-RU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" name="Содержимое 2"/>
          <p:cNvGrpSpPr>
            <a:grpSpLocks/>
          </p:cNvGrpSpPr>
          <p:nvPr/>
        </p:nvGrpSpPr>
        <p:grpSpPr bwMode="auto">
          <a:xfrm>
            <a:off x="49213" y="792163"/>
            <a:ext cx="8972550" cy="1042987"/>
            <a:chOff x="31" y="499"/>
            <a:chExt cx="5652" cy="657"/>
          </a:xfrm>
        </p:grpSpPr>
        <p:pic>
          <p:nvPicPr>
            <p:cNvPr id="30762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" y="499"/>
              <a:ext cx="5652" cy="657"/>
            </a:xfrm>
            <a:prstGeom prst="rect">
              <a:avLst/>
            </a:prstGeom>
            <a:noFill/>
          </p:spPr>
        </p:pic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135" y="585"/>
              <a:ext cx="54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r>
                <a:rPr lang="el-GR" sz="2000">
                  <a:latin typeface="Calibri" pitchFamily="34" charset="0"/>
                </a:rPr>
                <a:t>α </a:t>
              </a:r>
              <a:r>
                <a:rPr lang="ru-RU" sz="2000">
                  <a:latin typeface="Calibri" pitchFamily="34" charset="0"/>
                </a:rPr>
                <a:t>Центавра</a:t>
              </a:r>
              <a:r>
                <a:rPr lang="en-US" sz="2000">
                  <a:latin typeface="Calibri" pitchFamily="34" charset="0"/>
                </a:rPr>
                <a:t> </a:t>
              </a:r>
              <a:r>
                <a:rPr lang="ru-RU" sz="2000">
                  <a:latin typeface="Calibri" pitchFamily="34" charset="0"/>
                </a:rPr>
                <a:t>В (Бунгула / Толиман) входит в звездную систему Альфа Центарва. Создает тесную двойную систему с α Центавра А  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1600">
                <a:latin typeface="Century Gothic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9" name="Полилиния 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3" name="Овал 1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Хорда 10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Хорда 11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sp>
        <p:nvSpPr>
          <p:cNvPr id="16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18" name="Овал 17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28" name="Овал 27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Tm="9954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C:\Documents and Settings\Admin\Мои документы\Ганихина Наталья\3 Курс учебы в ПУ-32\Самостоятельная работа по астраномии\Ближайшие звезды\Звезда Барнарда\фото Звезда Барнарда\imagesпыпуее_files\images_0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86188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05775" cy="42862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Вторая по удаленности—звезда </a:t>
            </a:r>
            <a:r>
              <a:rPr lang="ru-RU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Барнарда</a:t>
            </a:r>
            <a:endParaRPr lang="ru-RU" sz="28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9" name="Полилиния 2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1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4" name="Овал 33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2" name="Хорда 31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Хорда 32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6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sp>
        <p:nvSpPr>
          <p:cNvPr id="40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2" name="Овал 41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1" name="Овал 50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6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7" name="Овал 56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Прямоугольник 38"/>
          <p:cNvGrpSpPr>
            <a:grpSpLocks/>
          </p:cNvGrpSpPr>
          <p:nvPr/>
        </p:nvGrpSpPr>
        <p:grpSpPr bwMode="auto">
          <a:xfrm>
            <a:off x="103188" y="792163"/>
            <a:ext cx="8832850" cy="3011487"/>
            <a:chOff x="65" y="499"/>
            <a:chExt cx="5564" cy="1897"/>
          </a:xfrm>
        </p:grpSpPr>
        <p:pic>
          <p:nvPicPr>
            <p:cNvPr id="31753" name="Прямоугольник 3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" y="499"/>
              <a:ext cx="5564" cy="1897"/>
            </a:xfrm>
            <a:prstGeom prst="rect">
              <a:avLst/>
            </a:prstGeom>
            <a:noFill/>
          </p:spPr>
        </p:pic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35" y="540"/>
              <a:ext cx="5445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74638"/>
              <a:r>
                <a:rPr lang="ru-RU">
                  <a:latin typeface="Calibri" pitchFamily="34" charset="0"/>
                </a:rPr>
                <a:t>Звезда в созвездии Змееносца. "Летящая звезда Барнарда", как прозвали ее астрономы, обладает необычно быстрым собственным движением. За год она проходит на небосводе путь в 10.31", а за 188 лет смещается на величину поперечника лунного диска. Это холодный красный карлик имеет светимость З.Б. - 0.00043 светимости Солнца. </a:t>
              </a:r>
            </a:p>
            <a:p>
              <a:pPr indent="274638"/>
              <a:r>
                <a:rPr lang="ru-RU">
                  <a:latin typeface="Calibri" pitchFamily="34" charset="0"/>
                </a:rPr>
                <a:t>Амер. астроном П.Ван де Камп пришел к выводу, что у З.Б. есть невидимые спутники, отклоняющие ее движение от почти прямолинейного</a:t>
              </a:r>
              <a:r>
                <a:rPr lang="en-US">
                  <a:latin typeface="Calibri" pitchFamily="34" charset="0"/>
                </a:rPr>
                <a:t>. </a:t>
              </a:r>
              <a:r>
                <a:rPr lang="ru-RU">
                  <a:latin typeface="Calibri" pitchFamily="34" charset="0"/>
                </a:rPr>
                <a:t>Последние исследования З.Б. подтвердили наличие у нее невидимых спутников. Орбиты этих планет мало отличаются от круговых и лежат в одной плоскости, как и орбиты планет-гигантов Солнечной системы. </a:t>
              </a:r>
            </a:p>
          </p:txBody>
        </p:sp>
      </p:grpSp>
      <p:pic>
        <p:nvPicPr>
          <p:cNvPr id="31756" name="Picture 2" descr="C:\Documents and Settings\Admin\Мои документы\Ганихина Наталья\3 Курс учебы в ПУ-32\Самостоятельная работа по астраномии\Ближайшие звезды\Фото звезд\barnards_st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7861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Box 65"/>
          <p:cNvSpPr txBox="1">
            <a:spLocks noChangeArrowheads="1"/>
          </p:cNvSpPr>
          <p:nvPr/>
        </p:nvSpPr>
        <p:spPr bwMode="auto">
          <a:xfrm>
            <a:off x="1000125" y="6215063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7"/>
              </a:rPr>
              <a:t>http://ru.wikipedia.org/wiki/</a:t>
            </a:r>
            <a:r>
              <a:rPr lang="ru-RU">
                <a:latin typeface="Century Gothic" pitchFamily="34" charset="0"/>
                <a:hlinkClick r:id="rId7"/>
              </a:rPr>
              <a:t>Звезда_Бернарда</a:t>
            </a:r>
            <a:r>
              <a:rPr lang="en-US">
                <a:latin typeface="Century Gothic" pitchFamily="34" charset="0"/>
              </a:rPr>
              <a:t> 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  <p:pic>
        <p:nvPicPr>
          <p:cNvPr id="31759" name="Picture 3" descr="C:\Documents and Settings\Admin\Мои документы\Ганихина Наталья\3 Курс учебы в ПУ-32\Самостоятельная работа по астраномии\Ближайшие звезды\Звезда Барнарда\фото Звезда Барнарда\imglanding89898487+_files\fic_arcbuilder_Barnard_s_Star_1__jmdoll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3786188"/>
            <a:ext cx="25003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906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5" name="Полилиния 34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6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9" name="Овал 38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7" name="Хорда 36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Хорда 37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1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207963"/>
            <a:ext cx="725488" cy="371475"/>
          </a:xfrm>
          <a:noFill/>
        </p:spPr>
      </p:pic>
      <p:sp>
        <p:nvSpPr>
          <p:cNvPr id="43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2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44" name="Овал 43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9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0" name="Овал 49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4075" y="128588"/>
            <a:ext cx="7796213" cy="523875"/>
          </a:xfrm>
        </p:spPr>
      </p:pic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214313" y="714375"/>
          <a:ext cx="8643937" cy="53498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14710"/>
                <a:gridCol w="5429288"/>
              </a:tblGrid>
              <a:tr h="142876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Расстояние </a:t>
                      </a:r>
                      <a:endParaRPr lang="ru-RU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5,96±0,01 св. лет (1,828±0,003 </a:t>
                      </a:r>
                      <a:r>
                        <a:rPr lang="ru-RU" sz="1500" b="0" dirty="0" err="1" smtClean="0">
                          <a:latin typeface="Calibri" pitchFamily="34" charset="0"/>
                        </a:rPr>
                        <a:t>пк</a:t>
                      </a:r>
                      <a:r>
                        <a:rPr lang="ru-RU" sz="1500" b="0" dirty="0" smtClean="0">
                          <a:latin typeface="Calibri" pitchFamily="34" charset="0"/>
                        </a:rPr>
                        <a:t>)</a:t>
                      </a:r>
                      <a:endParaRPr lang="ru-RU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51806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Видимая звёздная величина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9,57</a:t>
                      </a:r>
                      <a:endParaRPr lang="ru-RU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Созвездие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Змееносец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Параллакс (</a:t>
                      </a:r>
                      <a:r>
                        <a:rPr lang="ru-RU" sz="1500" b="0" dirty="0" err="1" smtClean="0">
                          <a:latin typeface="Calibri" pitchFamily="34" charset="0"/>
                        </a:rPr>
                        <a:t>π</a:t>
                      </a:r>
                      <a:r>
                        <a:rPr lang="ru-RU" sz="1500" b="0" dirty="0" smtClean="0">
                          <a:latin typeface="Calibri" pitchFamily="34" charset="0"/>
                        </a:rPr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alibri" pitchFamily="34" charset="0"/>
                        </a:rPr>
                        <a:t>546,98±1,00 </a:t>
                      </a:r>
                      <a:r>
                        <a:rPr lang="ru-RU" sz="1500" b="0" dirty="0" err="1" smtClean="0">
                          <a:latin typeface="Calibri" pitchFamily="34" charset="0"/>
                        </a:rPr>
                        <a:t>mas</a:t>
                      </a:r>
                      <a:endParaRPr lang="ru-RU" sz="15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50366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Абсолютная звёздная величина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13,26</a:t>
                      </a:r>
                    </a:p>
                  </a:txBody>
                  <a:tcPr/>
                </a:tc>
              </a:tr>
              <a:tr h="117526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Спектральный класс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M4V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Переменность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BY Дракона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Масса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0,17 M</a:t>
                      </a:r>
                      <a:r>
                        <a:rPr lang="ru-RU" sz="1500" b="0" baseline="-25000" dirty="0" smtClean="0">
                          <a:latin typeface="Calibri" pitchFamily="34" charset="0"/>
                        </a:rPr>
                        <a:t>☉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Радиус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0,15-0,20 R</a:t>
                      </a:r>
                      <a:r>
                        <a:rPr lang="ru-RU" sz="1500" b="0" baseline="-25000" dirty="0" smtClean="0">
                          <a:latin typeface="Calibri" pitchFamily="34" charset="0"/>
                        </a:rPr>
                        <a:t>☉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Возраст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alibri" pitchFamily="34" charset="0"/>
                        </a:rPr>
                        <a:t>~1,0×1010 лет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Температура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3134 K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Светимость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0,0004 L</a:t>
                      </a:r>
                      <a:r>
                        <a:rPr lang="ru-RU" sz="1500" b="0" baseline="-25000" dirty="0" smtClean="0">
                          <a:latin typeface="Calibri" pitchFamily="34" charset="0"/>
                        </a:rPr>
                        <a:t>☉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err="1" smtClean="0">
                          <a:latin typeface="Calibri" pitchFamily="34" charset="0"/>
                        </a:rPr>
                        <a:t>Металличность</a:t>
                      </a:r>
                      <a:r>
                        <a:rPr lang="ru-RU" sz="1500" b="0" dirty="0" smtClean="0">
                          <a:latin typeface="Calibri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10-32 % солнечной</a:t>
                      </a:r>
                    </a:p>
                  </a:txBody>
                  <a:tcPr/>
                </a:tc>
              </a:tr>
              <a:tr h="1325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Вращение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Calibri" pitchFamily="34" charset="0"/>
                        </a:rPr>
                        <a:t>130,4 дня</a:t>
                      </a:r>
                    </a:p>
                  </a:txBody>
                  <a:tcPr/>
                </a:tc>
              </a:tr>
              <a:tr h="1325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Calibri" pitchFamily="34" charset="0"/>
                        </a:rPr>
                        <a:t>Обозначение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2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err="1" smtClean="0">
                          <a:latin typeface="Calibri" pitchFamily="34" charset="0"/>
                        </a:rPr>
                        <a:t>Velox</a:t>
                      </a:r>
                      <a:r>
                        <a:rPr lang="en-US" sz="1500" b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500" b="0" dirty="0" err="1" smtClean="0">
                          <a:latin typeface="Calibri" pitchFamily="34" charset="0"/>
                        </a:rPr>
                        <a:t>Barnardi</a:t>
                      </a:r>
                      <a:r>
                        <a:rPr lang="en-US" sz="1500" b="0" dirty="0" smtClean="0">
                          <a:latin typeface="Calibri" pitchFamily="34" charset="0"/>
                        </a:rPr>
                        <a:t>, V2500 </a:t>
                      </a:r>
                      <a:r>
                        <a:rPr lang="en-US" sz="1500" b="0" dirty="0" err="1" smtClean="0">
                          <a:latin typeface="Calibri" pitchFamily="34" charset="0"/>
                        </a:rPr>
                        <a:t>Oph</a:t>
                      </a:r>
                      <a:r>
                        <a:rPr lang="en-US" sz="1500" b="0" dirty="0" smtClean="0">
                          <a:latin typeface="Calibri" pitchFamily="34" charset="0"/>
                        </a:rPr>
                        <a:t>, BD+04°3561a, GCTP 4098.00, GJ 699, LHS 57, Munich 15040, </a:t>
                      </a:r>
                      <a:r>
                        <a:rPr lang="en-US" sz="1500" b="0" dirty="0" err="1" smtClean="0">
                          <a:latin typeface="Calibri" pitchFamily="34" charset="0"/>
                        </a:rPr>
                        <a:t>Gl</a:t>
                      </a:r>
                      <a:r>
                        <a:rPr lang="en-US" sz="1500" b="0" dirty="0" smtClean="0">
                          <a:latin typeface="Calibri" pitchFamily="34" charset="0"/>
                        </a:rPr>
                        <a:t> 140-024, LTT 15309, LFT 1385, </a:t>
                      </a:r>
                      <a:r>
                        <a:rPr lang="en-US" sz="1500" b="0" dirty="0" err="1" smtClean="0">
                          <a:latin typeface="Calibri" pitchFamily="34" charset="0"/>
                        </a:rPr>
                        <a:t>Vyssotsky</a:t>
                      </a:r>
                      <a:r>
                        <a:rPr lang="en-US" sz="1500" b="0" dirty="0" smtClean="0">
                          <a:latin typeface="Calibri" pitchFamily="34" charset="0"/>
                        </a:rPr>
                        <a:t> 799, and HIP 87937.</a:t>
                      </a:r>
                      <a:endParaRPr lang="ru-RU" sz="1500" b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563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700"/>
            <a:ext cx="7986712" cy="773113"/>
          </a:xfrm>
        </p:spPr>
      </p:pic>
      <p:grpSp>
        <p:nvGrpSpPr>
          <p:cNvPr id="33" name="Группа 32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4" name="Полилиния 3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8" name="Овал 3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6" name="Хорда 35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Хорда 36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0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207963"/>
            <a:ext cx="725488" cy="371475"/>
          </a:xfrm>
          <a:noFill/>
        </p:spPr>
      </p:pic>
      <p:grpSp>
        <p:nvGrpSpPr>
          <p:cNvPr id="42" name="Группа 41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3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1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4" name="Овал 53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9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60" name="Овал 59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3" name="Прямоугольник 42"/>
          <p:cNvGrpSpPr>
            <a:grpSpLocks/>
          </p:cNvGrpSpPr>
          <p:nvPr/>
        </p:nvGrpSpPr>
        <p:grpSpPr bwMode="auto">
          <a:xfrm>
            <a:off x="49213" y="725488"/>
            <a:ext cx="8966200" cy="1646237"/>
            <a:chOff x="31" y="457"/>
            <a:chExt cx="5648" cy="1037"/>
          </a:xfrm>
        </p:grpSpPr>
        <p:pic>
          <p:nvPicPr>
            <p:cNvPr id="33800" name="Прямоугольник 4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" y="457"/>
              <a:ext cx="5648" cy="1037"/>
            </a:xfrm>
            <a:prstGeom prst="rect">
              <a:avLst/>
            </a:prstGeom>
            <a:noFill/>
          </p:spPr>
        </p:pic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35" y="540"/>
              <a:ext cx="5445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352425"/>
              <a:r>
                <a:rPr lang="ru-RU" sz="1600">
                  <a:latin typeface="Calibri" pitchFamily="34" charset="0"/>
                </a:rPr>
                <a:t>Вольф 359 (CN Льва) — звезда в созвездии  Льва, ее светимость в 100 000 раз меньше солнечной. Она расположена рядом с эклиптикой. Это чрезвычайно слабый красный карлик, не видимый невооруженным глазом, одна из самых маленьких и самых маломассивных вспыхивающих звёзд. Звезда была открыта с помощью астрофотосьемки немецким астрономом М. Вольфом в 1918 г. Но на небе звезду Вольф 359 можно разглядеть только в большой телескоп. </a:t>
              </a:r>
            </a:p>
          </p:txBody>
        </p:sp>
      </p:grp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214313" y="2428875"/>
          <a:ext cx="8715375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86280"/>
                <a:gridCol w="4429156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7,78 ± 0,04  св. лет (2.39 ± 0,01  </a:t>
                      </a:r>
                      <a:r>
                        <a:rPr lang="ru-RU" sz="1600" b="0" dirty="0" err="1" smtClean="0"/>
                        <a:t>пк</a:t>
                      </a:r>
                      <a:r>
                        <a:rPr lang="ru-RU" sz="1600" b="0" dirty="0" smtClean="0"/>
                        <a:t>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Видимая звёздная величина (V)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13,53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Созвездие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Лев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Абсолютная звёздная величина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16,64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Спектральный класс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M6V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Переменность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вспыхивающая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0,09—0,13 M</a:t>
                      </a:r>
                      <a:r>
                        <a:rPr lang="ru-RU" baseline="-25000" dirty="0" smtClean="0"/>
                        <a:t>☉</a:t>
                      </a:r>
                      <a:endParaRPr lang="ru-RU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Радиус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0,16—0,19 R</a:t>
                      </a:r>
                      <a:r>
                        <a:rPr lang="ru-RU" baseline="-25000" dirty="0" smtClean="0"/>
                        <a:t>☉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&lt;1,0×1010 лет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3500 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000125" y="6215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5"/>
              </a:rPr>
              <a:t>http://ru.wikipedia.org/wiki/</a:t>
            </a:r>
            <a:r>
              <a:rPr lang="ru-RU">
                <a:latin typeface="Century Gothic" pitchFamily="34" charset="0"/>
                <a:hlinkClick r:id="rId5"/>
              </a:rPr>
              <a:t>Вольф_359</a:t>
            </a:r>
            <a:r>
              <a:rPr lang="en-US">
                <a:latin typeface="Century Gothic" pitchFamily="34" charset="0"/>
              </a:rPr>
              <a:t> 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33839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8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22300" y="66675"/>
            <a:ext cx="8216900" cy="755650"/>
            <a:chOff x="392" y="42"/>
            <a:chExt cx="5176" cy="476"/>
          </a:xfrm>
        </p:grpSpPr>
        <p:pic>
          <p:nvPicPr>
            <p:cNvPr id="3481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" y="42"/>
              <a:ext cx="5176" cy="476"/>
            </a:xfrm>
            <a:prstGeom prst="rect">
              <a:avLst/>
            </a:prstGeom>
            <a:noFill/>
          </p:spPr>
        </p:pic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450" y="180"/>
              <a:ext cx="508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9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Вольф 359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5" name="Овал 4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4" name="Полилиния 33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8" name="Овал 37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6" name="Хорда 35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Хорда 36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0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207963"/>
            <a:ext cx="725488" cy="371475"/>
          </a:xfrm>
          <a:noFill/>
        </p:spPr>
      </p:pic>
      <p:pic>
        <p:nvPicPr>
          <p:cNvPr id="34824" name="Picture 5" descr="C:\Documents and Settings\Admin\Мои документы\Ганихина Наталья\3 Курс учебы в ПУ-32\Самостоятельная работа по астраномии\Ближайшие звезды\Вольф 359\фото Вольф 359\imglanding74794954_files\a_data\500px-Star-siz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2571750"/>
            <a:ext cx="59039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Прямая со стрелкой 48"/>
          <p:cNvCxnSpPr/>
          <p:nvPr/>
        </p:nvCxnSpPr>
        <p:spPr>
          <a:xfrm rot="5400000">
            <a:off x="3929063" y="3571875"/>
            <a:ext cx="2286000" cy="7143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46" name="Овал 45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5" name="Овал 54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14313" y="1000125"/>
          <a:ext cx="8786812" cy="11128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21999"/>
                <a:gridCol w="44648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Светимость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0,00002 L</a:t>
                      </a:r>
                      <a:r>
                        <a:rPr lang="ru-RU" baseline="-25000" dirty="0" smtClean="0"/>
                        <a:t>☉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Обозначение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CN </a:t>
                      </a:r>
                      <a:r>
                        <a:rPr lang="ru-RU" dirty="0" smtClean="0"/>
                        <a:t>Льва, </a:t>
                      </a:r>
                      <a:r>
                        <a:rPr lang="en-US" dirty="0" smtClean="0"/>
                        <a:t>CN </a:t>
                      </a:r>
                      <a:r>
                        <a:rPr lang="en-US" dirty="0" err="1" smtClean="0"/>
                        <a:t>Leonis</a:t>
                      </a:r>
                      <a:r>
                        <a:rPr lang="en-US" dirty="0" smtClean="0"/>
                        <a:t>, GCTP 2553, GJ 406, G 045-020, LTT 12923, LFT 750, LHS 36.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4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3429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57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55" descr="16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64393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1643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43313"/>
            <a:ext cx="1643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81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14313"/>
            <a:ext cx="1571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1643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214438"/>
            <a:ext cx="1643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3286125"/>
            <a:ext cx="15716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429125"/>
            <a:ext cx="1571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Группа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102350"/>
            <a:ext cx="658813" cy="658813"/>
          </a:xfrm>
          <a:prstGeom prst="rect">
            <a:avLst/>
          </a:prstGeom>
          <a:noFill/>
        </p:spPr>
      </p:pic>
      <p:pic>
        <p:nvPicPr>
          <p:cNvPr id="13" name="Группа 40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956300"/>
            <a:ext cx="798513" cy="950913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36638" y="590550"/>
            <a:ext cx="7302500" cy="1354138"/>
          </a:xfrm>
        </p:spPr>
      </p:pic>
      <p:sp>
        <p:nvSpPr>
          <p:cNvPr id="72" name="Управляющая кнопка: домой 71">
            <a:hlinkClick r:id="" action="ppaction://hlinkshowjump?jump=firstslide" highlightClick="1"/>
          </p:cNvPr>
          <p:cNvSpPr/>
          <p:nvPr/>
        </p:nvSpPr>
        <p:spPr>
          <a:xfrm>
            <a:off x="7929563" y="6215063"/>
            <a:ext cx="500062" cy="428625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993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" name="Овал 4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11" name="Овал 10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813" y="96838"/>
            <a:ext cx="8393112" cy="665162"/>
          </a:xfrm>
        </p:spPr>
      </p:pic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9213" y="792163"/>
            <a:ext cx="9039225" cy="1963737"/>
            <a:chOff x="31" y="499"/>
            <a:chExt cx="5694" cy="1237"/>
          </a:xfrm>
        </p:grpSpPr>
        <p:pic>
          <p:nvPicPr>
            <p:cNvPr id="1536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" y="499"/>
              <a:ext cx="5694" cy="1237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35" y="585"/>
              <a:ext cx="5490" cy="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350" indent="-635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000">
                  <a:latin typeface="Calibri" pitchFamily="34" charset="0"/>
                </a:rPr>
                <a:t>В список  ближайших к Земле звёзд, отсортированный в порядке увеличения расстояния, вошли звёзды расположенные в радиусе 5 пк (16,308 св. года) от Земли. Включая Солнце, в настоящее время известно 50 звёздных систем, которые могут находиться в пределах этого расстояния. Эти системы содержат в общей сложности 65 звёзд и 4 коричневых карлика.</a:t>
              </a:r>
            </a:p>
          </p:txBody>
        </p:sp>
      </p:grpSp>
      <p:pic>
        <p:nvPicPr>
          <p:cNvPr id="17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188"/>
            <a:ext cx="712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6" name="Полилиния 35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7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40" name="Овал 39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8" name="Хорда 37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Хорда 38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2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963" y="207963"/>
            <a:ext cx="341312" cy="377825"/>
          </a:xfrm>
          <a:noFill/>
        </p:spPr>
      </p:pic>
      <p:grpSp>
        <p:nvGrpSpPr>
          <p:cNvPr id="44" name="Заголовок 1"/>
          <p:cNvGrpSpPr>
            <a:grpSpLocks/>
          </p:cNvGrpSpPr>
          <p:nvPr/>
        </p:nvGrpSpPr>
        <p:grpSpPr bwMode="auto">
          <a:xfrm>
            <a:off x="195263" y="2693988"/>
            <a:ext cx="8747125" cy="390525"/>
            <a:chOff x="123" y="1697"/>
            <a:chExt cx="5510" cy="246"/>
          </a:xfrm>
        </p:grpSpPr>
        <p:pic>
          <p:nvPicPr>
            <p:cNvPr id="15370" name="Заголовок 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3" y="1697"/>
              <a:ext cx="5510" cy="246"/>
            </a:xfrm>
            <a:prstGeom prst="rect">
              <a:avLst/>
            </a:prstGeom>
            <a:noFill/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35" y="1710"/>
              <a:ext cx="549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Список самых близких звезд к Земле</a:t>
              </a: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 l="16988" t="17647" r="2896" b="35025"/>
          <a:stretch>
            <a:fillRect/>
          </a:stretch>
        </p:blipFill>
        <p:spPr bwMode="auto">
          <a:xfrm>
            <a:off x="214313" y="3143250"/>
            <a:ext cx="871537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29" name="Заголовок 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" y="6211888"/>
            <a:ext cx="6205537" cy="438150"/>
          </a:xfrm>
          <a:prstGeom prst="rect">
            <a:avLst/>
          </a:prstGeom>
          <a:noFill/>
        </p:spPr>
      </p:pic>
      <p:sp>
        <p:nvSpPr>
          <p:cNvPr id="46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Tm="202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Содержимое 2"/>
          <p:cNvGrpSpPr>
            <a:grpSpLocks/>
          </p:cNvGrpSpPr>
          <p:nvPr/>
        </p:nvGrpSpPr>
        <p:grpSpPr bwMode="auto">
          <a:xfrm>
            <a:off x="115888" y="2073275"/>
            <a:ext cx="8905875" cy="2554288"/>
            <a:chOff x="73" y="1306"/>
            <a:chExt cx="5610" cy="1609"/>
          </a:xfrm>
        </p:grpSpPr>
        <p:pic>
          <p:nvPicPr>
            <p:cNvPr id="16385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" y="1306"/>
              <a:ext cx="5610" cy="1609"/>
            </a:xfrm>
            <a:prstGeom prst="rect">
              <a:avLst/>
            </a:prstGeom>
            <a:noFill/>
          </p:spPr>
        </p:pic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180" y="1395"/>
              <a:ext cx="5400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350" indent="268288"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b="1">
                  <a:latin typeface="Calibri" pitchFamily="34" charset="0"/>
                </a:rPr>
                <a:t>На представленной далее карте  (рис.1)</a:t>
              </a:r>
              <a:r>
                <a:rPr lang="en-US" sz="2000" b="1">
                  <a:latin typeface="Calibri" pitchFamily="34" charset="0"/>
                </a:rPr>
                <a:t> </a:t>
              </a:r>
              <a:r>
                <a:rPr lang="ru-RU" sz="2000" b="1">
                  <a:latin typeface="Calibri" pitchFamily="34" charset="0"/>
                </a:rPr>
                <a:t> показаны все 32 звёздные системы, расположенные в пределах 14 св. лет от Солнца, включая и само Солнце. Двойные и тройные звёзды показаны в виде столбика из звёзд, что не соответствует их истинному расположению. Звёзды раскрашены в соответствии с их спектральным типом, эти цвета могут не совпадать с фактическими цветами звёзд. Большинство звёзд на этой карте не видны невооруженным глазом.</a:t>
              </a:r>
            </a:p>
          </p:txBody>
        </p:sp>
      </p:grpSp>
      <p:pic>
        <p:nvPicPr>
          <p:cNvPr id="1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0550" y="122238"/>
            <a:ext cx="8382000" cy="706437"/>
          </a:xfrm>
        </p:spPr>
      </p:pic>
      <p:grpSp>
        <p:nvGrpSpPr>
          <p:cNvPr id="32" name="Группа 31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3" name="Полилиния 32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4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7" name="Овал 36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5" name="Хорда 34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Хорда 35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9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963" y="207963"/>
            <a:ext cx="341312" cy="377825"/>
          </a:xfrm>
          <a:noFill/>
        </p:spPr>
      </p:pic>
      <p:sp>
        <p:nvSpPr>
          <p:cNvPr id="42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0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3" name="Овал 52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8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9" name="Овал 58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 advTm="2020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20star_20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6" name="Полилиния 35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7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40" name="Овал 39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8" name="Хорда 37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Хорда 38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2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207963"/>
            <a:ext cx="341312" cy="377825"/>
          </a:xfrm>
          <a:noFill/>
        </p:spPr>
      </p:pic>
      <p:sp>
        <p:nvSpPr>
          <p:cNvPr id="44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3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0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3214688" y="1071563"/>
            <a:ext cx="357187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29313" y="2928938"/>
            <a:ext cx="357187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57688" y="3214688"/>
            <a:ext cx="357187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9" name="Picture 2" descr="E:\fon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643563" y="1143000"/>
            <a:ext cx="2786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929188" y="1143000"/>
            <a:ext cx="4214812" cy="57150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Рис.1 Карта</a:t>
            </a:r>
            <a:endParaRPr lang="ru-RU" sz="32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" y="85725"/>
            <a:ext cx="8393112" cy="749300"/>
          </a:xfrm>
        </p:spPr>
      </p:pic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22238" y="792163"/>
            <a:ext cx="8893175" cy="3328987"/>
            <a:chOff x="77" y="499"/>
            <a:chExt cx="5602" cy="2097"/>
          </a:xfrm>
        </p:grpSpPr>
        <p:pic>
          <p:nvPicPr>
            <p:cNvPr id="18434" name="Содержимое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" y="499"/>
              <a:ext cx="5602" cy="2097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80" y="585"/>
              <a:ext cx="5400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350" indent="358775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000">
                  <a:latin typeface="Calibri" pitchFamily="34" charset="0"/>
                </a:rPr>
                <a:t>Для обозначения расстояния до звёзд приняты такие единицы как </a:t>
              </a:r>
              <a:r>
                <a:rPr lang="ru-RU" sz="2000" b="1">
                  <a:latin typeface="Calibri" pitchFamily="34" charset="0"/>
                </a:rPr>
                <a:t>световой год </a:t>
              </a:r>
              <a:r>
                <a:rPr lang="ru-RU" sz="2000">
                  <a:latin typeface="Calibri" pitchFamily="34" charset="0"/>
                </a:rPr>
                <a:t>и </a:t>
              </a:r>
              <a:r>
                <a:rPr lang="ru-RU" sz="2000" b="1">
                  <a:latin typeface="Calibri" pitchFamily="34" charset="0"/>
                </a:rPr>
                <a:t>парсек.</a:t>
              </a:r>
            </a:p>
            <a:p>
              <a:pPr marL="6350" indent="358775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000">
                  <a:latin typeface="Calibri" pitchFamily="34" charset="0"/>
                </a:rPr>
                <a:t>Большие расстояния, такие как радиус гигантских звёзд или большая полуось двойных звёздных систем часто выражаются с использованием </a:t>
              </a:r>
              <a:r>
                <a:rPr lang="ru-RU" sz="2000" b="1">
                  <a:latin typeface="Calibri" pitchFamily="34" charset="0"/>
                </a:rPr>
                <a:t>астрономической единицы</a:t>
              </a:r>
              <a:r>
                <a:rPr lang="ru-RU" sz="2000">
                  <a:latin typeface="Calibri" pitchFamily="34" charset="0"/>
                </a:rPr>
                <a:t>.</a:t>
              </a:r>
            </a:p>
            <a:p>
              <a:pPr marL="6350" indent="358775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000">
                  <a:latin typeface="Calibri" pitchFamily="34" charset="0"/>
                </a:rPr>
                <a:t>Но наиболее точный и основой для всех остальных методов является метод измерения </a:t>
              </a:r>
              <a:r>
                <a:rPr lang="ru-RU" sz="2000" b="1">
                  <a:latin typeface="Calibri" pitchFamily="34" charset="0"/>
                </a:rPr>
                <a:t>параллаксов звёзд</a:t>
              </a:r>
              <a:r>
                <a:rPr lang="ru-RU" sz="2000">
                  <a:latin typeface="Calibri" pitchFamily="34" charset="0"/>
                </a:rPr>
                <a:t>. Определение параллаксов с поверхности Земли позволяет измерить расстояния до 100 парсек, а со специальных астрометрических спутников как  Hipparcos, — до 1000 пк.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9" name="Полилиния 2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3" name="Овал 3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1" name="Хорда 30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Хорда 31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963" y="207963"/>
            <a:ext cx="341312" cy="377825"/>
          </a:xfrm>
          <a:noFill/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285720" y="4143380"/>
            <a:ext cx="8572560" cy="42862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50000"/>
                <a:lumOff val="5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Единицы измерения расстояний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8" name="Содержимое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238" y="4651375"/>
            <a:ext cx="8893175" cy="1536700"/>
          </a:xfrm>
          <a:prstGeom prst="rect">
            <a:avLst/>
          </a:prstGeom>
          <a:noFill/>
        </p:spPr>
      </p:pic>
      <p:pic>
        <p:nvPicPr>
          <p:cNvPr id="40" name="Таблица 39"/>
          <p:cNvPicPr>
            <a:picLocks noGrp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5072063"/>
            <a:ext cx="8718550" cy="884237"/>
          </a:xfrm>
          <a:prstGeom prst="rect">
            <a:avLst/>
          </a:prstGeom>
          <a:noFill/>
        </p:spPr>
      </p:pic>
      <p:sp>
        <p:nvSpPr>
          <p:cNvPr id="39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2" name="Овал 41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2" name="Овал 51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7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8" name="Овал 57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Tm="2936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590550" y="165100"/>
            <a:ext cx="8456613" cy="682625"/>
            <a:chOff x="372" y="104"/>
            <a:chExt cx="5327" cy="430"/>
          </a:xfrm>
        </p:grpSpPr>
        <p:pic>
          <p:nvPicPr>
            <p:cNvPr id="20481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" y="104"/>
              <a:ext cx="5327" cy="430"/>
            </a:xfrm>
            <a:prstGeom prst="rect">
              <a:avLst/>
            </a:prstGeom>
            <a:noFill/>
          </p:spPr>
        </p:pic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450" y="180"/>
              <a:ext cx="517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Переводы единиц измерения расстояний </a:t>
              </a:r>
            </a:p>
          </p:txBody>
        </p:sp>
      </p:grp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214313" y="1143000"/>
          <a:ext cx="8715375" cy="46323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9954"/>
                <a:gridCol w="3120640"/>
                <a:gridCol w="1714555"/>
                <a:gridCol w="1410881"/>
                <a:gridCol w="1089406"/>
              </a:tblGrid>
              <a:tr h="5514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Единицы измерения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в километры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Перевод в а.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е.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Перевод в световые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года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в парсеки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111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libri" pitchFamily="34" charset="0"/>
                        </a:rPr>
                        <a:t>м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0,001км=</a:t>
                      </a:r>
                      <a:r>
                        <a:rPr kumimoji="0" lang="ru-RU" sz="1600" kern="1200" dirty="0" smtClean="0">
                          <a:latin typeface="Calibri" pitchFamily="34" charset="0"/>
                        </a:rPr>
                        <a:t>1х10</a:t>
                      </a:r>
                      <a:r>
                        <a:rPr kumimoji="0" lang="en-US" sz="1600" kern="1200" baseline="30000" dirty="0" smtClean="0">
                          <a:latin typeface="Calibri" pitchFamily="34" charset="0"/>
                        </a:rPr>
                        <a:t>-</a:t>
                      </a:r>
                      <a:r>
                        <a:rPr kumimoji="0" lang="ru-RU" sz="1600" kern="1200" baseline="30000" dirty="0" smtClean="0">
                          <a:latin typeface="Calibri" pitchFamily="34" charset="0"/>
                        </a:rPr>
                        <a:t>3 </a:t>
                      </a:r>
                      <a:r>
                        <a:rPr kumimoji="0" lang="en-US" sz="1600" kern="1200" dirty="0" smtClean="0">
                          <a:latin typeface="Calibri" pitchFamily="34" charset="0"/>
                        </a:rPr>
                        <a:t>м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Calibri" pitchFamily="34" charset="0"/>
                        </a:rPr>
                        <a:t>-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Calibri" pitchFamily="34" charset="0"/>
                        </a:rPr>
                        <a:t>-- 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111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libri" pitchFamily="34" charset="0"/>
                        </a:rPr>
                        <a:t>км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 км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--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libri" pitchFamily="34" charset="0"/>
                        </a:rPr>
                        <a:t>а. е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149 598 550 км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 а. е.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--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4,85×</a:t>
                      </a:r>
                      <a:r>
                        <a:rPr kumimoji="0" lang="ru-RU" sz="1600" kern="1200" dirty="0" smtClean="0">
                          <a:latin typeface="Calibri" pitchFamily="34" charset="0"/>
                        </a:rPr>
                        <a:t>10</a:t>
                      </a:r>
                      <a:r>
                        <a:rPr kumimoji="0" lang="ru-RU" sz="1600" kern="1200" baseline="30000" dirty="0" smtClean="0">
                          <a:latin typeface="Calibri" pitchFamily="34" charset="0"/>
                        </a:rPr>
                        <a:t>−6</a:t>
                      </a:r>
                      <a:r>
                        <a:rPr kumimoji="0" lang="ru-RU" sz="1600" kern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8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Световой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9 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460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730 472 580, 82 км ~ 9,5 Пм (пентаметра)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63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241,1 а. е. 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 световых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лет=500 св.  сек.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0,306 601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8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30 856 776 000 000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 км ~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30.86 </a:t>
                      </a:r>
                      <a:r>
                        <a:rPr lang="ru-RU" sz="1600" baseline="0" dirty="0" smtClean="0">
                          <a:latin typeface="Calibri" pitchFamily="34" charset="0"/>
                        </a:rPr>
                        <a:t>Пм (пентаметров)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3,085678×10</a:t>
                      </a:r>
                      <a:r>
                        <a:rPr kumimoji="0" lang="ru-RU" sz="160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</a:t>
                      </a:r>
                      <a:endParaRPr lang="ru-RU" sz="160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206 265 а. е. </a:t>
                      </a:r>
                    </a:p>
                    <a:p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3,2616 световых лет.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 св. секунда = 299 792,5 км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</a:rPr>
                        <a:t>1 св. минута = 17 987 550 км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56379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Расстояние в 10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 луч света преодолевает за 32 года, 7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мес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 и 6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дн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. 1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пк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 - за 3,26 г. (для сравнения — от Солнца до Земли луч света доходит примерно за 8,31 мин.).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9" name="Полилиния 2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3" name="Овал 3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1" name="Хорда 30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Хорда 31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sp>
        <p:nvSpPr>
          <p:cNvPr id="37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39" name="Овал 38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6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48" name="Овал 47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3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4" name="Овал 53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Tm="515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58813" y="158750"/>
            <a:ext cx="4248150" cy="676275"/>
            <a:chOff x="415" y="100"/>
            <a:chExt cx="2676" cy="426"/>
          </a:xfrm>
        </p:grpSpPr>
        <p:pic>
          <p:nvPicPr>
            <p:cNvPr id="22529" name="Заголовок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" y="100"/>
              <a:ext cx="2676" cy="426"/>
            </a:xfrm>
            <a:prstGeom prst="rect">
              <a:avLst/>
            </a:prstGeom>
            <a:noFill/>
          </p:spPr>
        </p:pic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495" y="180"/>
              <a:ext cx="25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Параллакс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9213" y="1438275"/>
            <a:ext cx="4894262" cy="4035425"/>
            <a:chOff x="31" y="906"/>
            <a:chExt cx="3083" cy="2542"/>
          </a:xfrm>
        </p:grpSpPr>
        <p:pic>
          <p:nvPicPr>
            <p:cNvPr id="22532" name="Содержимое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" y="906"/>
              <a:ext cx="3083" cy="2542"/>
            </a:xfrm>
            <a:prstGeom prst="rect">
              <a:avLst/>
            </a:prstGeom>
            <a:noFill/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35" y="990"/>
              <a:ext cx="288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1600">
                  <a:latin typeface="Calibri" pitchFamily="34" charset="0"/>
                </a:rPr>
                <a:t>Паралла́кс (греч. παραλλάξ, от παραλλαγή, «смена, чередование») — изменение видимого положения объекта относительно удалённого фона в зависимости от положения наблюдателя.</a:t>
              </a:r>
            </a:p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1600">
                  <a:latin typeface="Calibri" pitchFamily="34" charset="0"/>
                </a:rPr>
                <a:t>Зная расстояние между точками наблюдения (база) и угол смещения, можно определить расстояние до объекта: </a:t>
              </a:r>
            </a:p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n-US" sz="1600">
                  <a:latin typeface="Calibri" pitchFamily="34" charset="0"/>
                </a:rPr>
                <a:t>          </a:t>
              </a:r>
              <a:r>
                <a:rPr lang="ru-RU" sz="1600">
                  <a:latin typeface="Calibri" pitchFamily="34" charset="0"/>
                </a:rPr>
                <a:t>   </a:t>
              </a:r>
              <a:r>
                <a:rPr lang="en-US" sz="1600">
                  <a:latin typeface="Calibri" pitchFamily="34" charset="0"/>
                </a:rPr>
                <a:t> ;</a:t>
              </a:r>
              <a:r>
                <a:rPr lang="ru-RU" sz="1600">
                  <a:latin typeface="Calibri" pitchFamily="34" charset="0"/>
                </a:rPr>
                <a:t>                    для малых углов , где </a:t>
              </a:r>
            </a:p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1600">
                <a:latin typeface="Calibri" pitchFamily="34" charset="0"/>
              </a:endParaRPr>
            </a:p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1600">
                  <a:latin typeface="Calibri" pitchFamily="34" charset="0"/>
                </a:rPr>
                <a:t>угол α </a:t>
              </a:r>
              <a:r>
                <a:rPr lang="en-US" sz="1600">
                  <a:latin typeface="Calibri" pitchFamily="34" charset="0"/>
                </a:rPr>
                <a:t> </a:t>
              </a:r>
              <a:r>
                <a:rPr lang="ru-RU" sz="1600">
                  <a:latin typeface="Calibri" pitchFamily="34" charset="0"/>
                </a:rPr>
                <a:t>выражен в радианах.</a:t>
              </a:r>
            </a:p>
            <a:p>
              <a:pPr indent="354013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1600">
                  <a:latin typeface="Calibri" pitchFamily="34" charset="0"/>
                </a:rPr>
                <a:t>Параллакс используется в геодезии и астрономии для измерения расстояния до удалённых объектов. На явлении параллакса основано бинокулярное зрение.</a:t>
              </a:r>
            </a:p>
          </p:txBody>
        </p:sp>
      </p:grpSp>
      <p:pic>
        <p:nvPicPr>
          <p:cNvPr id="22535" name="Рисунок 6"/>
          <p:cNvPicPr>
            <a:picLocks noChangeAspect="1" noChangeArrowheads="1"/>
          </p:cNvPicPr>
          <p:nvPr/>
        </p:nvPicPr>
        <p:blipFill>
          <a:blip r:embed="rId6"/>
          <a:srcRect l="38208" t="30952" r="49835" b="62088"/>
          <a:stretch>
            <a:fillRect/>
          </a:stretch>
        </p:blipFill>
        <p:spPr bwMode="auto">
          <a:xfrm>
            <a:off x="285750" y="3429000"/>
            <a:ext cx="9286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7"/>
          <p:cNvPicPr>
            <a:picLocks noChangeAspect="1" noChangeArrowheads="1"/>
          </p:cNvPicPr>
          <p:nvPr/>
        </p:nvPicPr>
        <p:blipFill>
          <a:blip r:embed="rId6"/>
          <a:srcRect l="60062" t="30952" r="32793" b="62088"/>
          <a:stretch>
            <a:fillRect/>
          </a:stretch>
        </p:blipFill>
        <p:spPr bwMode="auto">
          <a:xfrm>
            <a:off x="1357313" y="3429000"/>
            <a:ext cx="857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625" y="214313"/>
            <a:ext cx="3929063" cy="5643562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48000"/>
                  <a:satMod val="230000"/>
                </a:schemeClr>
              </a:gs>
              <a:gs pos="60000">
                <a:schemeClr val="dk1">
                  <a:shade val="92000"/>
                  <a:satMod val="230000"/>
                </a:schemeClr>
              </a:gs>
              <a:gs pos="100000">
                <a:schemeClr val="dk1">
                  <a:tint val="85000"/>
                  <a:satMod val="400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12" name="Полилиния 11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6" name="Овал 15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Хорда 13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Хорда 14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8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grpSp>
        <p:nvGrpSpPr>
          <p:cNvPr id="19" name="Группа 18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20" name="Овал 19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2541" name="Picture 2" descr="C:\Documents and Settings\Admin\Мои документы\Ганихина Наталья\3 Курс учебы в ПУ-32\Самостоятельная работа по астраномии\Единицы измерения\Parallak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285750"/>
            <a:ext cx="36433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72063" y="5143500"/>
            <a:ext cx="3714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Параллакс</a:t>
            </a:r>
            <a:endParaRPr lang="ru-RU" dirty="0"/>
          </a:p>
        </p:txBody>
      </p:sp>
      <p:pic>
        <p:nvPicPr>
          <p:cNvPr id="22543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1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45" name="Овал 44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0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1" name="Овал 50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00125" y="6215063"/>
            <a:ext cx="564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10"/>
              </a:rPr>
              <a:t>http://ru.wikipedia.org/wiki/</a:t>
            </a:r>
            <a:r>
              <a:rPr lang="ru-RU">
                <a:latin typeface="Century Gothic" pitchFamily="34" charset="0"/>
                <a:hlinkClick r:id="rId10"/>
              </a:rPr>
              <a:t>Параллакс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  <p:pic>
        <p:nvPicPr>
          <p:cNvPr id="2254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0" y="3000375"/>
            <a:ext cx="3643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88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72" descr="Лу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8" name="Полилиния 27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9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42" name="Овал 41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0" name="Хорда 39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Хорда 40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7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38" name="Овал 37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1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6" name="Picture 2" descr="E:\fo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280988"/>
            <a:ext cx="2797175" cy="725487"/>
          </a:xfrm>
          <a:prstGeom prst="rect">
            <a:avLst/>
          </a:prstGeom>
          <a:noFill/>
        </p:spPr>
      </p:pic>
      <p:pic>
        <p:nvPicPr>
          <p:cNvPr id="24584" name="Picture 2" descr="E:\fon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57188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E:\fon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5718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E:\fon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214313"/>
            <a:ext cx="10715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" descr="E:\fon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214313"/>
            <a:ext cx="10271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" descr="E:\fon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28575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7963" y="274638"/>
            <a:ext cx="438150" cy="304800"/>
          </a:xfrm>
          <a:noFill/>
        </p:spPr>
      </p:pic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428596" y="2500306"/>
          <a:ext cx="821537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487"/>
                <a:gridCol w="1657487"/>
                <a:gridCol w="1418568"/>
                <a:gridCol w="34818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Звезды 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Подзвезды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Созвездие</a:t>
                      </a:r>
                      <a:r>
                        <a:rPr lang="ru-RU" sz="1600" baseline="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endParaRPr lang="ru-RU" sz="1600" dirty="0" smtClean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Расстояние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 rowSpan="3">
                  <a:txBody>
                    <a:bodyPr/>
                    <a:lstStyle/>
                    <a:p>
                      <a:pPr marL="578358" indent="-514350" algn="l">
                        <a:buNone/>
                      </a:pPr>
                      <a:r>
                        <a:rPr lang="ru-RU" sz="160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1.Центавра </a:t>
                      </a:r>
                      <a:endParaRPr lang="ru-RU" sz="1600" b="1" dirty="0" smtClean="0">
                        <a:ln/>
                        <a:solidFill>
                          <a:srgbClr val="FF0000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Проксима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Центавра</a:t>
                      </a:r>
                      <a:endParaRPr lang="ru-RU" sz="1600" dirty="0" smtClean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u="none" strike="noStrike" kern="1200" cap="none" spc="0" normalizeH="0" baseline="0" noProof="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</a:rPr>
                        <a:t>α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</a:rPr>
                        <a:t>Центавра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(4,36 св. лет)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4,243±0,002 св. лет(1,3009±0,0005 </a:t>
                      </a:r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пк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)=39 Пм=3,9×10</a:t>
                      </a:r>
                      <a:r>
                        <a:rPr lang="ru-RU" sz="1600" baseline="300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км</a:t>
                      </a:r>
                      <a:endParaRPr lang="ru-RU" sz="1600" dirty="0" smtClean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 v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ru-RU" sz="1800" b="0" dirty="0" smtClean="0">
                        <a:ln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α 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Центавра A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n/>
                        <a:solidFill>
                          <a:schemeClr val="accent5">
                            <a:tint val="50000"/>
                            <a:satMod val="180000"/>
                          </a:schemeClr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26000" dist="26000" dir="145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4,36</a:t>
                      </a:r>
                      <a:r>
                        <a:rPr lang="en-US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50 +-0.0068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св. лет (1, 3368пк)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n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α 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Центавра B</a:t>
                      </a:r>
                      <a:endParaRPr lang="ru-RU" sz="1600" dirty="0" smtClean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n/>
                        <a:solidFill>
                          <a:schemeClr val="accent5">
                            <a:tint val="50000"/>
                            <a:satMod val="180000"/>
                          </a:schemeClr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26000" dist="26000" dir="145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2. Звезда </a:t>
                      </a:r>
                      <a:r>
                        <a:rPr lang="ru-RU" sz="1600" dirty="0" err="1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Барнарда</a:t>
                      </a:r>
                      <a:endParaRPr lang="ru-RU" sz="1600" b="1" dirty="0" smtClean="0">
                        <a:ln/>
                        <a:solidFill>
                          <a:schemeClr val="bg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Змееносец </a:t>
                      </a:r>
                      <a:endParaRPr lang="ru-RU" sz="1600" dirty="0" smtClean="0">
                        <a:ln/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26000" dist="26000" dir="145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5,96±0,01 св. лет=1,828±0,003 </a:t>
                      </a:r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пк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3. Вольф 359</a:t>
                      </a:r>
                      <a:endParaRPr lang="ru-RU" sz="1600" b="1" dirty="0" smtClean="0">
                        <a:ln/>
                        <a:solidFill>
                          <a:schemeClr val="bg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/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Лев  </a:t>
                      </a:r>
                      <a:endParaRPr lang="ru-RU" sz="1600" dirty="0" smtClean="0">
                        <a:ln/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26000" dist="26000" dir="145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7,78 ± 0,04  св. Лет</a:t>
                      </a:r>
                      <a:r>
                        <a:rPr lang="en-US" sz="1600" baseline="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(2.39 ± 0,01  </a:t>
                      </a:r>
                      <a:r>
                        <a:rPr lang="ru-RU" sz="1600" dirty="0" err="1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пк</a:t>
                      </a:r>
                      <a:r>
                        <a:rPr lang="ru-RU" sz="1600" dirty="0" smtClean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16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91" name="Picture 2" descr="E:\fon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899824">
            <a:off x="3976687" y="180976"/>
            <a:ext cx="7858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Заголовок 1"/>
          <p:cNvGrpSpPr>
            <a:grpSpLocks noGrp="1"/>
          </p:cNvGrpSpPr>
          <p:nvPr/>
        </p:nvGrpSpPr>
        <p:grpSpPr bwMode="auto">
          <a:xfrm>
            <a:off x="523875" y="6350"/>
            <a:ext cx="8553450" cy="762000"/>
            <a:chOff x="330" y="4"/>
            <a:chExt cx="5388" cy="480"/>
          </a:xfrm>
        </p:grpSpPr>
        <p:pic>
          <p:nvPicPr>
            <p:cNvPr id="24592" name="Заголовок 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" y="4"/>
              <a:ext cx="5388" cy="480"/>
            </a:xfrm>
            <a:prstGeom prst="rect">
              <a:avLst/>
            </a:prstGeom>
            <a:noFill/>
          </p:spPr>
        </p:pic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450" y="135"/>
              <a:ext cx="517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2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В качестве примера выберем </a:t>
              </a:r>
              <a:r>
                <a:rPr lang="en-US" sz="22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3</a:t>
              </a:r>
              <a:r>
                <a:rPr lang="ru-RU" sz="2200" b="1">
                  <a:solidFill>
                    <a:srgbClr val="B3E1F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 ближайших звезды:</a:t>
              </a:r>
            </a:p>
          </p:txBody>
        </p:sp>
      </p:grpSp>
    </p:spTree>
  </p:cSld>
  <p:clrMapOvr>
    <a:masterClrMapping/>
  </p:clrMapOvr>
  <p:transition advTm="690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42844" y="214290"/>
            <a:ext cx="506382" cy="592568"/>
            <a:chOff x="8429652" y="75714"/>
            <a:chExt cx="506382" cy="592568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32" name="Полилиния 31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ln w="6350">
              <a:solidFill>
                <a:schemeClr val="bg1">
                  <a:alpha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grpFill/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6" name="Овал 35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ln w="6350">
                <a:solidFill>
                  <a:schemeClr val="bg1"/>
                </a:solidFill>
              </a:ln>
              <a:sp3d prstMaterial="dkEdge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4" name="Хорда 33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Хорда 34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8" name="Номер слайда 36"/>
          <p:cNvPicPr>
            <a:picLocks noGrp="1" noChangeArrowheads="1"/>
          </p:cNvPicPr>
          <p:nvPr>
            <p:ph type="sldNum"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207963"/>
            <a:ext cx="725488" cy="371475"/>
          </a:xfrm>
          <a:noFill/>
        </p:spPr>
      </p:pic>
      <p:pic>
        <p:nvPicPr>
          <p:cNvPr id="25603" name="Picture 16" descr="C:\Documents and Settings\Admin\Мои документы\Ганихина Наталья\3 Курс учебы в ПУ-32\Самостоятельная работа по астраномии\Ближайшие звезды\Альфа_Центавр\Фото Центавра\Центарва_files\images_27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71813"/>
            <a:ext cx="3571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214313" y="2786063"/>
            <a:ext cx="57864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3000"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15312" cy="50006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sz="25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Альфа_Центавра</a:t>
            </a:r>
            <a:r>
              <a:rPr lang="en-US" sz="2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—1-</a:t>
            </a:r>
            <a:r>
              <a:rPr lang="ru-RU" sz="25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ая</a:t>
            </a:r>
            <a:r>
              <a:rPr lang="ru-RU" sz="2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по удаленности звездная система</a:t>
            </a:r>
            <a:endParaRPr lang="ru-RU" sz="25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0" name="Содержимое 2"/>
          <p:cNvGrpSpPr>
            <a:grpSpLocks/>
          </p:cNvGrpSpPr>
          <p:nvPr/>
        </p:nvGrpSpPr>
        <p:grpSpPr bwMode="auto">
          <a:xfrm>
            <a:off x="49213" y="792163"/>
            <a:ext cx="9039225" cy="2255837"/>
            <a:chOff x="31" y="499"/>
            <a:chExt cx="5694" cy="1421"/>
          </a:xfrm>
        </p:grpSpPr>
        <p:pic>
          <p:nvPicPr>
            <p:cNvPr id="25606" name="Содержимое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" y="499"/>
              <a:ext cx="5694" cy="1421"/>
            </a:xfrm>
            <a:prstGeom prst="rect">
              <a:avLst/>
            </a:prstGeom>
            <a:noFill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135" y="585"/>
              <a:ext cx="5490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363538"/>
              <a:r>
                <a:rPr lang="ru-RU" sz="1900">
                  <a:latin typeface="Calibri" pitchFamily="34" charset="0"/>
                </a:rPr>
                <a:t>А́льфа Цента́вра — ближайшая к Солнцу звёздная система в созвездии Центавра.  Состоит из 3 компонентов: тесная двойная система α Центавра А и α Центавра B и невидимый невооружённым глазом красный карлик Проксима Центавра.  Суммарная видимая звёздная величина всех компонентов системы составляет −0,27</a:t>
              </a:r>
              <a:r>
                <a:rPr lang="ru-RU" sz="1900" baseline="30000">
                  <a:latin typeface="Calibri" pitchFamily="34" charset="0"/>
                </a:rPr>
                <a:t>m</a:t>
              </a:r>
              <a:r>
                <a:rPr lang="ru-RU" sz="1900">
                  <a:latin typeface="Calibri" pitchFamily="34" charset="0"/>
                </a:rPr>
                <a:t>, и она является 3 по яркости звездой ночного неба. </a:t>
              </a:r>
            </a:p>
            <a:p>
              <a:pPr indent="363538"/>
              <a:r>
                <a:rPr lang="ru-RU" sz="1900">
                  <a:latin typeface="Calibri" pitchFamily="34" charset="0"/>
                </a:rPr>
                <a:t>Видео  </a:t>
              </a:r>
              <a:r>
                <a:rPr lang="en-US" sz="1900">
                  <a:latin typeface="Calibri" pitchFamily="34" charset="0"/>
                  <a:hlinkClick r:id="rId5"/>
                </a:rPr>
                <a:t>http://www.youtube.com/watch?v=D8YRGAMvcVo</a:t>
              </a:r>
              <a:r>
                <a:rPr lang="ru-RU" sz="1900">
                  <a:latin typeface="Calibri" pitchFamily="34" charset="0"/>
                </a:rPr>
                <a:t> </a:t>
              </a:r>
            </a:p>
            <a:p>
              <a:pPr indent="363538"/>
              <a:endParaRPr lang="ru-RU" sz="1600">
                <a:latin typeface="Calibri" pitchFamily="34" charset="0"/>
              </a:endParaRPr>
            </a:p>
          </p:txBody>
        </p:sp>
      </p:grpSp>
      <p:sp>
        <p:nvSpPr>
          <p:cNvPr id="43" name="Дата 20"/>
          <p:cNvSpPr>
            <a:spLocks noGrp="1"/>
          </p:cNvSpPr>
          <p:nvPr>
            <p:ph type="dt" sz="quarter" idx="10"/>
          </p:nvPr>
        </p:nvSpPr>
        <p:spPr>
          <a:xfrm>
            <a:off x="6643702" y="6286520"/>
            <a:ext cx="857256" cy="365125"/>
          </a:xfrm>
        </p:spPr>
        <p:txBody>
          <a:bodyPr/>
          <a:lstStyle/>
          <a:p>
            <a:pPr>
              <a:defRPr/>
            </a:pPr>
            <a:fld id="{E3EA1AB5-CA4F-40F6-9940-FB66569B7D8A}" type="datetime10">
              <a:rPr lang="ru-RU" sz="2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pPr>
                <a:defRPr/>
              </a:pPr>
              <a:t>13:51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643834" y="6215082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393"/>
          <p:cNvGrpSpPr/>
          <p:nvPr/>
        </p:nvGrpSpPr>
        <p:grpSpPr>
          <a:xfrm>
            <a:off x="8643966" y="6215082"/>
            <a:ext cx="285752" cy="428628"/>
            <a:chOff x="142844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56" name="Овал 55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1" name="Группа 403"/>
          <p:cNvGrpSpPr/>
          <p:nvPr/>
        </p:nvGrpSpPr>
        <p:grpSpPr>
          <a:xfrm>
            <a:off x="8286776" y="6215082"/>
            <a:ext cx="285752" cy="428628"/>
            <a:chOff x="285720" y="6286520"/>
            <a:chExt cx="285752" cy="428628"/>
          </a:xfrm>
          <a:solidFill>
            <a:schemeClr val="bg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01600" sx="102000" sy="102000" algn="ctr" rotWithShape="0">
              <a:schemeClr val="tx1"/>
            </a:outerShdw>
          </a:effectLst>
        </p:grpSpPr>
        <p:sp>
          <p:nvSpPr>
            <p:cNvPr id="62" name="Овал 61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14375" y="6215063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6"/>
              </a:rPr>
              <a:t>http://ru.wikipedia.org/wiki/</a:t>
            </a:r>
            <a:r>
              <a:rPr lang="ru-RU">
                <a:latin typeface="Century Gothic" pitchFamily="34" charset="0"/>
                <a:hlinkClick r:id="rId6"/>
              </a:rPr>
              <a:t>Альфа</a:t>
            </a:r>
            <a:r>
              <a:rPr lang="en-US">
                <a:latin typeface="Century Gothic" pitchFamily="34" charset="0"/>
                <a:hlinkClick r:id="rId6"/>
              </a:rPr>
              <a:t>_</a:t>
            </a:r>
            <a:r>
              <a:rPr lang="ru-RU">
                <a:latin typeface="Century Gothic" pitchFamily="34" charset="0"/>
                <a:hlinkClick r:id="rId6"/>
              </a:rPr>
              <a:t>Центавра</a:t>
            </a:r>
            <a:r>
              <a:rPr lang="en-US">
                <a:latin typeface="Century Gothic" pitchFamily="34" charset="0"/>
              </a:rPr>
              <a:t>   </a:t>
            </a:r>
            <a:endParaRPr lang="ru-RU">
              <a:latin typeface="Century Gothic" pitchFamily="34" charset="0"/>
            </a:endParaRP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000500" y="3071813"/>
          <a:ext cx="4857750" cy="27130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7306"/>
                <a:gridCol w="2480478"/>
              </a:tblGrid>
              <a:tr h="364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Латинское название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Centaurs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Centauri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  <a:tr h="364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Сокращение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Cen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64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Символ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Кентавр</a:t>
                      </a:r>
                      <a:endParaRPr lang="ru-RU" sz="1600" dirty="0"/>
                    </a:p>
                  </a:txBody>
                  <a:tcPr/>
                </a:tc>
              </a:tr>
              <a:tr h="364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Площадь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1060</a:t>
                      </a:r>
                      <a:r>
                        <a:rPr lang="ru-RU" sz="1600" baseline="0" dirty="0" smtClean="0"/>
                        <a:t> кв.˚</a:t>
                      </a:r>
                      <a:endParaRPr lang="ru-RU" sz="1600" dirty="0"/>
                    </a:p>
                  </a:txBody>
                  <a:tcPr/>
                </a:tc>
              </a:tr>
              <a:tr h="3640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Обозначение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935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Rigil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Kentaurus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Rigil</a:t>
                      </a:r>
                      <a:r>
                        <a:rPr lang="en-US" sz="1600" dirty="0" smtClean="0"/>
                        <a:t> Kent, </a:t>
                      </a:r>
                      <a:r>
                        <a:rPr lang="en-US" sz="1600" dirty="0" err="1" smtClean="0"/>
                        <a:t>Toliman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Bungula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CCDM J14396-6050, FK5 538, CPD −60°5483, GC 19728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35" name="Picture 2" descr="C:\Documents and Settings\Admin\Мои документы\Ганихина Наталья\3 Курс учебы в ПУ-32\Самостоятельная работа по астраномии\Значки\writ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6072188"/>
            <a:ext cx="714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7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1065</Words>
  <Application>Microsoft Office PowerPoint</Application>
  <PresentationFormat>On-screen Show (4:3)</PresentationFormat>
  <Paragraphs>216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Century Gothic</vt:lpstr>
      <vt:lpstr>Arial</vt:lpstr>
      <vt:lpstr>Wingdings 2</vt:lpstr>
      <vt:lpstr>Verdana</vt:lpstr>
      <vt:lpstr>Calibri</vt:lpstr>
      <vt:lpstr>Wingdings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Презентация составлена: Ганихиной Натальей      14 оп </vt:lpstr>
      <vt:lpstr>Слайд 2</vt:lpstr>
      <vt:lpstr>Слайд 3</vt:lpstr>
      <vt:lpstr>Рис.1 Карта</vt:lpstr>
      <vt:lpstr>Слайд 5</vt:lpstr>
      <vt:lpstr>Слайд 6</vt:lpstr>
      <vt:lpstr>Слайд 7</vt:lpstr>
      <vt:lpstr>Слайд 8</vt:lpstr>
      <vt:lpstr>Альфа_Центавра—1-ая по удаленности звездная система</vt:lpstr>
      <vt:lpstr>Слайд 10</vt:lpstr>
      <vt:lpstr>Слайд 11</vt:lpstr>
      <vt:lpstr>Слайд 12</vt:lpstr>
      <vt:lpstr>Слайд 13</vt:lpstr>
      <vt:lpstr>Слайд 14</vt:lpstr>
      <vt:lpstr>Вторая по удаленности—звезда Барнарда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nastya.cherepneva</cp:lastModifiedBy>
  <cp:revision>410</cp:revision>
  <dcterms:modified xsi:type="dcterms:W3CDTF">2011-03-23T10:51:38Z</dcterms:modified>
</cp:coreProperties>
</file>